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432" r:id="rId3"/>
    <p:sldId id="456" r:id="rId4"/>
    <p:sldId id="313" r:id="rId5"/>
    <p:sldId id="431" r:id="rId6"/>
    <p:sldId id="435" r:id="rId7"/>
    <p:sldId id="436" r:id="rId8"/>
    <p:sldId id="445" r:id="rId9"/>
    <p:sldId id="307" r:id="rId10"/>
    <p:sldId id="446" r:id="rId11"/>
    <p:sldId id="318" r:id="rId12"/>
    <p:sldId id="319" r:id="rId13"/>
    <p:sldId id="320" r:id="rId14"/>
    <p:sldId id="321" r:id="rId15"/>
    <p:sldId id="322" r:id="rId16"/>
    <p:sldId id="323" r:id="rId17"/>
    <p:sldId id="451" r:id="rId18"/>
    <p:sldId id="394" r:id="rId19"/>
    <p:sldId id="402" r:id="rId20"/>
    <p:sldId id="458" r:id="rId21"/>
    <p:sldId id="447" r:id="rId22"/>
    <p:sldId id="454" r:id="rId23"/>
    <p:sldId id="453" r:id="rId24"/>
    <p:sldId id="455" r:id="rId25"/>
    <p:sldId id="457" r:id="rId26"/>
    <p:sldId id="438" r:id="rId27"/>
    <p:sldId id="439" r:id="rId28"/>
    <p:sldId id="449" r:id="rId2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E6F0E-8D71-416C-86E9-8D02A0DAECA3}" type="doc">
      <dgm:prSet loTypeId="urn:microsoft.com/office/officeart/2005/8/layout/venn2" loCatId="relationship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it-IT"/>
        </a:p>
      </dgm:t>
    </dgm:pt>
    <dgm:pt modelId="{781773AC-178B-4468-9941-E4A61D5CA261}">
      <dgm:prSet phldrT="[Testo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</a:rPr>
            <a:t>Contesto e  risorse</a:t>
          </a:r>
          <a:endParaRPr lang="it-IT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998C8A00-0E36-4CF4-AC7F-3015A22E2D8D}" type="parTrans" cxnId="{57A61C05-459E-435A-BFAD-5A6E1A30F3B4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DF3EA6BD-DA50-4C04-956D-4C175BA5E4E1}" type="sibTrans" cxnId="{57A61C05-459E-435A-BFAD-5A6E1A30F3B4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96C7E914-7FD3-48A0-8894-3476DC5A65D3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</a:rPr>
            <a:t>Ambiente organizzativo</a:t>
          </a:r>
          <a:endParaRPr lang="it-IT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67C659CC-EA1C-4D9F-9033-2366FCD74938}" type="parTrans" cxnId="{13A18DCE-DA60-4CB6-8381-78232D6BC8F5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49C9CF2D-7FB2-4E75-BE0E-FE3E79ECA0C5}" type="sibTrans" cxnId="{13A18DCE-DA60-4CB6-8381-78232D6BC8F5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13727B37-9504-40AC-8CFA-AC3395F00575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</a:rPr>
            <a:t>Pratiche educative e didattiche</a:t>
          </a:r>
          <a:endParaRPr lang="it-IT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F585F5EB-A8FD-485F-B673-A309D8491457}" type="parTrans" cxnId="{87E0E73B-1CD3-4B83-9075-11B7185896A9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11E60863-2C49-43B4-9FE3-6E59F9BF8047}" type="sibTrans" cxnId="{87E0E73B-1CD3-4B83-9075-11B7185896A9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39F68444-B356-42DA-BA11-C0CB6B352C01}">
      <dgm:prSet phldrT="[Testo]"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accent1">
                  <a:lumMod val="50000"/>
                </a:schemeClr>
              </a:solidFill>
            </a:rPr>
            <a:t>Esiti formati ed educativi</a:t>
          </a:r>
          <a:endParaRPr lang="it-IT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B6079B31-ABDB-486D-807D-558EDCD9D1F7}" type="parTrans" cxnId="{3EDC0C2E-E6E3-4060-8FD1-789AE3F6C446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6211883A-4C09-4AF7-9284-BAC5A6FC6CAE}" type="sibTrans" cxnId="{3EDC0C2E-E6E3-4060-8FD1-789AE3F6C446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EACB3A6E-0DDC-4E28-A8CD-1C42F9E80265}" type="pres">
      <dgm:prSet presAssocID="{357E6F0E-8D71-416C-86E9-8D02A0DAECA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6CA137C-4924-4AB6-A0E2-51E7DA108C9D}" type="pres">
      <dgm:prSet presAssocID="{357E6F0E-8D71-416C-86E9-8D02A0DAECA3}" presName="comp1" presStyleCnt="0"/>
      <dgm:spPr/>
    </dgm:pt>
    <dgm:pt modelId="{BF4FC5B1-32D3-4F5A-81CF-28707C41D868}" type="pres">
      <dgm:prSet presAssocID="{357E6F0E-8D71-416C-86E9-8D02A0DAECA3}" presName="circle1" presStyleLbl="node1" presStyleIdx="0" presStyleCnt="4" custScaleX="175010" custScaleY="100000" custLinFactNeighborX="0" custLinFactNeighborY="2223"/>
      <dgm:spPr/>
      <dgm:t>
        <a:bodyPr/>
        <a:lstStyle/>
        <a:p>
          <a:endParaRPr lang="it-IT"/>
        </a:p>
      </dgm:t>
    </dgm:pt>
    <dgm:pt modelId="{F3991864-9A24-44ED-B05B-688B922FB1F9}" type="pres">
      <dgm:prSet presAssocID="{357E6F0E-8D71-416C-86E9-8D02A0DAECA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2D4A06-7CA8-47FE-A9AC-C4C552728FD6}" type="pres">
      <dgm:prSet presAssocID="{357E6F0E-8D71-416C-86E9-8D02A0DAECA3}" presName="comp2" presStyleCnt="0"/>
      <dgm:spPr/>
    </dgm:pt>
    <dgm:pt modelId="{2DC33D6B-8A17-4613-8B2B-8C4240B338B4}" type="pres">
      <dgm:prSet presAssocID="{357E6F0E-8D71-416C-86E9-8D02A0DAECA3}" presName="circle2" presStyleLbl="node1" presStyleIdx="1" presStyleCnt="4" custScaleX="182965"/>
      <dgm:spPr/>
      <dgm:t>
        <a:bodyPr/>
        <a:lstStyle/>
        <a:p>
          <a:endParaRPr lang="it-IT"/>
        </a:p>
      </dgm:t>
    </dgm:pt>
    <dgm:pt modelId="{B4D41EDE-1F14-4BFE-BF21-B99B8AA9915A}" type="pres">
      <dgm:prSet presAssocID="{357E6F0E-8D71-416C-86E9-8D02A0DAECA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E9C967-E9AA-43D8-A50B-9C5D56952A24}" type="pres">
      <dgm:prSet presAssocID="{357E6F0E-8D71-416C-86E9-8D02A0DAECA3}" presName="comp3" presStyleCnt="0"/>
      <dgm:spPr/>
    </dgm:pt>
    <dgm:pt modelId="{A1348688-6D1A-418B-8D8E-30D2955EA6AB}" type="pres">
      <dgm:prSet presAssocID="{357E6F0E-8D71-416C-86E9-8D02A0DAECA3}" presName="circle3" presStyleLbl="node1" presStyleIdx="2" presStyleCnt="4" custScaleX="153796"/>
      <dgm:spPr/>
      <dgm:t>
        <a:bodyPr/>
        <a:lstStyle/>
        <a:p>
          <a:endParaRPr lang="it-IT"/>
        </a:p>
      </dgm:t>
    </dgm:pt>
    <dgm:pt modelId="{36B42AF5-4872-42E7-9FD4-63DB4EF64773}" type="pres">
      <dgm:prSet presAssocID="{357E6F0E-8D71-416C-86E9-8D02A0DAECA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162F13-5E6E-46F1-BD6E-84A3340F0E73}" type="pres">
      <dgm:prSet presAssocID="{357E6F0E-8D71-416C-86E9-8D02A0DAECA3}" presName="comp4" presStyleCnt="0"/>
      <dgm:spPr/>
    </dgm:pt>
    <dgm:pt modelId="{09FCB9CE-BD42-405E-95E6-CA1B25B5E248}" type="pres">
      <dgm:prSet presAssocID="{357E6F0E-8D71-416C-86E9-8D02A0DAECA3}" presName="circle4" presStyleLbl="node1" presStyleIdx="3" presStyleCnt="4"/>
      <dgm:spPr/>
      <dgm:t>
        <a:bodyPr/>
        <a:lstStyle/>
        <a:p>
          <a:endParaRPr lang="it-IT"/>
        </a:p>
      </dgm:t>
    </dgm:pt>
    <dgm:pt modelId="{2A6F912B-F3DE-4BDC-905C-429B7C2ED4E2}" type="pres">
      <dgm:prSet presAssocID="{357E6F0E-8D71-416C-86E9-8D02A0DAECA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27397EE-16BE-42F9-854A-041D7100CD4C}" type="presOf" srcId="{357E6F0E-8D71-416C-86E9-8D02A0DAECA3}" destId="{EACB3A6E-0DDC-4E28-A8CD-1C42F9E80265}" srcOrd="0" destOrd="0" presId="urn:microsoft.com/office/officeart/2005/8/layout/venn2"/>
    <dgm:cxn modelId="{57A61C05-459E-435A-BFAD-5A6E1A30F3B4}" srcId="{357E6F0E-8D71-416C-86E9-8D02A0DAECA3}" destId="{781773AC-178B-4468-9941-E4A61D5CA261}" srcOrd="0" destOrd="0" parTransId="{998C8A00-0E36-4CF4-AC7F-3015A22E2D8D}" sibTransId="{DF3EA6BD-DA50-4C04-956D-4C175BA5E4E1}"/>
    <dgm:cxn modelId="{BF52483A-264C-4648-ABC8-46791F4B9608}" type="presOf" srcId="{13727B37-9504-40AC-8CFA-AC3395F00575}" destId="{A1348688-6D1A-418B-8D8E-30D2955EA6AB}" srcOrd="0" destOrd="0" presId="urn:microsoft.com/office/officeart/2005/8/layout/venn2"/>
    <dgm:cxn modelId="{061391E2-6ED7-4DB8-BEFC-A9E87B4E3410}" type="presOf" srcId="{39F68444-B356-42DA-BA11-C0CB6B352C01}" destId="{09FCB9CE-BD42-405E-95E6-CA1B25B5E248}" srcOrd="0" destOrd="0" presId="urn:microsoft.com/office/officeart/2005/8/layout/venn2"/>
    <dgm:cxn modelId="{87E0E73B-1CD3-4B83-9075-11B7185896A9}" srcId="{357E6F0E-8D71-416C-86E9-8D02A0DAECA3}" destId="{13727B37-9504-40AC-8CFA-AC3395F00575}" srcOrd="2" destOrd="0" parTransId="{F585F5EB-A8FD-485F-B673-A309D8491457}" sibTransId="{11E60863-2C49-43B4-9FE3-6E59F9BF8047}"/>
    <dgm:cxn modelId="{0C67D554-64C8-4F01-92C8-054EE0248251}" type="presOf" srcId="{39F68444-B356-42DA-BA11-C0CB6B352C01}" destId="{2A6F912B-F3DE-4BDC-905C-429B7C2ED4E2}" srcOrd="1" destOrd="0" presId="urn:microsoft.com/office/officeart/2005/8/layout/venn2"/>
    <dgm:cxn modelId="{3EDC0C2E-E6E3-4060-8FD1-789AE3F6C446}" srcId="{357E6F0E-8D71-416C-86E9-8D02A0DAECA3}" destId="{39F68444-B356-42DA-BA11-C0CB6B352C01}" srcOrd="3" destOrd="0" parTransId="{B6079B31-ABDB-486D-807D-558EDCD9D1F7}" sibTransId="{6211883A-4C09-4AF7-9284-BAC5A6FC6CAE}"/>
    <dgm:cxn modelId="{6ABC0B62-1CD4-4148-8A36-A027A4D3BC8B}" type="presOf" srcId="{96C7E914-7FD3-48A0-8894-3476DC5A65D3}" destId="{2DC33D6B-8A17-4613-8B2B-8C4240B338B4}" srcOrd="0" destOrd="0" presId="urn:microsoft.com/office/officeart/2005/8/layout/venn2"/>
    <dgm:cxn modelId="{49B1F838-9AAE-4AD3-B5AF-2B9807A43FEE}" type="presOf" srcId="{96C7E914-7FD3-48A0-8894-3476DC5A65D3}" destId="{B4D41EDE-1F14-4BFE-BF21-B99B8AA9915A}" srcOrd="1" destOrd="0" presId="urn:microsoft.com/office/officeart/2005/8/layout/venn2"/>
    <dgm:cxn modelId="{3ADAF921-A254-477D-A66B-422782ECC570}" type="presOf" srcId="{13727B37-9504-40AC-8CFA-AC3395F00575}" destId="{36B42AF5-4872-42E7-9FD4-63DB4EF64773}" srcOrd="1" destOrd="0" presId="urn:microsoft.com/office/officeart/2005/8/layout/venn2"/>
    <dgm:cxn modelId="{13A18DCE-DA60-4CB6-8381-78232D6BC8F5}" srcId="{357E6F0E-8D71-416C-86E9-8D02A0DAECA3}" destId="{96C7E914-7FD3-48A0-8894-3476DC5A65D3}" srcOrd="1" destOrd="0" parTransId="{67C659CC-EA1C-4D9F-9033-2366FCD74938}" sibTransId="{49C9CF2D-7FB2-4E75-BE0E-FE3E79ECA0C5}"/>
    <dgm:cxn modelId="{9AB97DD5-A1B6-4795-8883-76DDD915197A}" type="presOf" srcId="{781773AC-178B-4468-9941-E4A61D5CA261}" destId="{BF4FC5B1-32D3-4F5A-81CF-28707C41D868}" srcOrd="0" destOrd="0" presId="urn:microsoft.com/office/officeart/2005/8/layout/venn2"/>
    <dgm:cxn modelId="{A3A07AD8-30B8-4D8A-84BA-7FAF0416528E}" type="presOf" srcId="{781773AC-178B-4468-9941-E4A61D5CA261}" destId="{F3991864-9A24-44ED-B05B-688B922FB1F9}" srcOrd="1" destOrd="0" presId="urn:microsoft.com/office/officeart/2005/8/layout/venn2"/>
    <dgm:cxn modelId="{2F73602C-EAB3-4E16-8DDF-CBA7CDBC8DBE}" type="presParOf" srcId="{EACB3A6E-0DDC-4E28-A8CD-1C42F9E80265}" destId="{F6CA137C-4924-4AB6-A0E2-51E7DA108C9D}" srcOrd="0" destOrd="0" presId="urn:microsoft.com/office/officeart/2005/8/layout/venn2"/>
    <dgm:cxn modelId="{A1432957-D0B7-4016-BD0C-75D80F13E8CF}" type="presParOf" srcId="{F6CA137C-4924-4AB6-A0E2-51E7DA108C9D}" destId="{BF4FC5B1-32D3-4F5A-81CF-28707C41D868}" srcOrd="0" destOrd="0" presId="urn:microsoft.com/office/officeart/2005/8/layout/venn2"/>
    <dgm:cxn modelId="{C480FFF4-9D87-44D5-8F0A-1FD4AB3B8ACE}" type="presParOf" srcId="{F6CA137C-4924-4AB6-A0E2-51E7DA108C9D}" destId="{F3991864-9A24-44ED-B05B-688B922FB1F9}" srcOrd="1" destOrd="0" presId="urn:microsoft.com/office/officeart/2005/8/layout/venn2"/>
    <dgm:cxn modelId="{18B29A61-F4C4-426B-88BA-9F58001F68CF}" type="presParOf" srcId="{EACB3A6E-0DDC-4E28-A8CD-1C42F9E80265}" destId="{9B2D4A06-7CA8-47FE-A9AC-C4C552728FD6}" srcOrd="1" destOrd="0" presId="urn:microsoft.com/office/officeart/2005/8/layout/venn2"/>
    <dgm:cxn modelId="{F5A02A3C-F2E0-4CAD-B778-52A08BB33889}" type="presParOf" srcId="{9B2D4A06-7CA8-47FE-A9AC-C4C552728FD6}" destId="{2DC33D6B-8A17-4613-8B2B-8C4240B338B4}" srcOrd="0" destOrd="0" presId="urn:microsoft.com/office/officeart/2005/8/layout/venn2"/>
    <dgm:cxn modelId="{88CA6C54-DE0C-4D56-B7EE-182DCC6EA2AC}" type="presParOf" srcId="{9B2D4A06-7CA8-47FE-A9AC-C4C552728FD6}" destId="{B4D41EDE-1F14-4BFE-BF21-B99B8AA9915A}" srcOrd="1" destOrd="0" presId="urn:microsoft.com/office/officeart/2005/8/layout/venn2"/>
    <dgm:cxn modelId="{9F31E308-FC62-4E74-A1B7-35A1EAD5F830}" type="presParOf" srcId="{EACB3A6E-0DDC-4E28-A8CD-1C42F9E80265}" destId="{D0E9C967-E9AA-43D8-A50B-9C5D56952A24}" srcOrd="2" destOrd="0" presId="urn:microsoft.com/office/officeart/2005/8/layout/venn2"/>
    <dgm:cxn modelId="{1C8D9CF2-29F9-4288-AC9D-E90803AB11E2}" type="presParOf" srcId="{D0E9C967-E9AA-43D8-A50B-9C5D56952A24}" destId="{A1348688-6D1A-418B-8D8E-30D2955EA6AB}" srcOrd="0" destOrd="0" presId="urn:microsoft.com/office/officeart/2005/8/layout/venn2"/>
    <dgm:cxn modelId="{234B7C2B-FCE6-47DF-AD0B-7791C61BF158}" type="presParOf" srcId="{D0E9C967-E9AA-43D8-A50B-9C5D56952A24}" destId="{36B42AF5-4872-42E7-9FD4-63DB4EF64773}" srcOrd="1" destOrd="0" presId="urn:microsoft.com/office/officeart/2005/8/layout/venn2"/>
    <dgm:cxn modelId="{DF1E2085-FB51-4A82-B86D-091150EFB918}" type="presParOf" srcId="{EACB3A6E-0DDC-4E28-A8CD-1C42F9E80265}" destId="{A9162F13-5E6E-46F1-BD6E-84A3340F0E73}" srcOrd="3" destOrd="0" presId="urn:microsoft.com/office/officeart/2005/8/layout/venn2"/>
    <dgm:cxn modelId="{B03BBA12-2EB9-4E68-AD0D-5FB931CE2399}" type="presParOf" srcId="{A9162F13-5E6E-46F1-BD6E-84A3340F0E73}" destId="{09FCB9CE-BD42-405E-95E6-CA1B25B5E248}" srcOrd="0" destOrd="0" presId="urn:microsoft.com/office/officeart/2005/8/layout/venn2"/>
    <dgm:cxn modelId="{21DBE98F-19AC-4B04-A4A0-96BEE54573E1}" type="presParOf" srcId="{A9162F13-5E6E-46F1-BD6E-84A3340F0E73}" destId="{2A6F912B-F3DE-4BDC-905C-429B7C2ED4E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FC5B1-32D3-4F5A-81CF-28707C41D868}">
      <dsp:nvSpPr>
        <dsp:cNvPr id="0" name=""/>
        <dsp:cNvSpPr/>
      </dsp:nvSpPr>
      <dsp:spPr>
        <a:xfrm>
          <a:off x="43017" y="0"/>
          <a:ext cx="8122877" cy="464137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</a:rPr>
            <a:t>Contesto e  risorse</a:t>
          </a:r>
          <a:endParaRPr lang="it-IT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968877" y="232068"/>
        <a:ext cx="2271156" cy="696206"/>
      </dsp:txXfrm>
    </dsp:sp>
    <dsp:sp modelId="{2DC33D6B-8A17-4613-8B2B-8C4240B338B4}">
      <dsp:nvSpPr>
        <dsp:cNvPr id="0" name=""/>
        <dsp:cNvSpPr/>
      </dsp:nvSpPr>
      <dsp:spPr>
        <a:xfrm>
          <a:off x="707616" y="928275"/>
          <a:ext cx="6793679" cy="3713103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</a:rPr>
            <a:t>Ambiente organizzativo</a:t>
          </a:r>
          <a:endParaRPr lang="it-IT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917260" y="1151061"/>
        <a:ext cx="2374390" cy="668358"/>
      </dsp:txXfrm>
    </dsp:sp>
    <dsp:sp modelId="{A1348688-6D1A-418B-8D8E-30D2955EA6AB}">
      <dsp:nvSpPr>
        <dsp:cNvPr id="0" name=""/>
        <dsp:cNvSpPr/>
      </dsp:nvSpPr>
      <dsp:spPr>
        <a:xfrm>
          <a:off x="1962979" y="1856551"/>
          <a:ext cx="4282953" cy="2784827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</a:rPr>
            <a:t>Pratiche educative e didattiche</a:t>
          </a:r>
          <a:endParaRPr lang="it-IT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106527" y="2065413"/>
        <a:ext cx="1995856" cy="626586"/>
      </dsp:txXfrm>
    </dsp:sp>
    <dsp:sp modelId="{09FCB9CE-BD42-405E-95E6-CA1B25B5E248}">
      <dsp:nvSpPr>
        <dsp:cNvPr id="0" name=""/>
        <dsp:cNvSpPr/>
      </dsp:nvSpPr>
      <dsp:spPr>
        <a:xfrm>
          <a:off x="3176180" y="2784827"/>
          <a:ext cx="1856551" cy="185655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accent1">
                  <a:lumMod val="50000"/>
                </a:schemeClr>
              </a:solidFill>
            </a:rPr>
            <a:t>Esiti formati ed educativi</a:t>
          </a:r>
          <a:endParaRPr lang="it-IT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48065" y="3248965"/>
        <a:ext cx="1312780" cy="928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501E5E-E72D-4D23-BDC9-6B0C0523777C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5D927B-D84E-4693-B2CF-CAAF336453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0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6010" tIns="48004" rIns="96010" bIns="4800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6010" tIns="48004" rIns="96010" bIns="4800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6010" tIns="48004" rIns="96010" bIns="4800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6010" tIns="48004" rIns="96010" bIns="4800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2AD2E-1EC9-4A14-A097-F57C0AA7B6D2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982B-0A77-4C83-BDC0-C8F32BA5AD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9BA0-7995-43AB-80D8-FE87796A78B0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ACE39-837C-4977-B0D5-4184FCC308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6D67-5121-4BC0-9AB2-74FE8787DC44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37BC-764B-4052-B4BD-E5D95C16B0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04E52-4CAE-454B-9660-88B05B14EFCC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56C5-4349-4C8A-B46D-7A77D80E04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A602-1330-4A3F-92DC-BD82C8316974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F1DD4-C0F4-44AC-96CA-11A1C97D0A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1E19-E2B3-4EB6-82D2-9370BC30656A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2974-38B6-4615-97C0-7B65A2D8CC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2A14-ED14-45DD-A034-E8BC1E2E2219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7E63-9AF5-4FD8-AA1C-B3CF727BE6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6C90-C896-42C5-8906-D280E50ECDC3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CCD0-A9C0-4F0E-B8E1-320354EC90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5203F-1F39-4210-9E66-BD09ACADF6FB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4EE3-4639-4B1F-A81E-E0EE2EB3AE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34BA-80D1-46A9-B092-8900BFC2BD01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AEAC-876B-4AD5-8EC6-AF6BBCCB4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34C4-B783-4309-9CF0-9F60F049893A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829B-ABC5-4F59-A561-F9AB823D64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91705F-9EFD-435A-9781-35E6B9D00017}" type="datetimeFigureOut">
              <a:rPr lang="it-IT"/>
              <a:pPr>
                <a:defRPr/>
              </a:pPr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92130-6D4B-449A-BCD5-F730648DE2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031" name="Picture 7" descr="slide_life_intern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1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alsi.it/invalsi/ri/val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edia.it/invalsi/guida_invals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51" name="Text Box 21"/>
          <p:cNvSpPr txBox="1">
            <a:spLocks noChangeArrowheads="1"/>
          </p:cNvSpPr>
          <p:nvPr/>
        </p:nvSpPr>
        <p:spPr bwMode="blackWhite">
          <a:xfrm>
            <a:off x="449263" y="4941888"/>
            <a:ext cx="79105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/>
            <a:r>
              <a:rPr lang="it-IT" b="1">
                <a:solidFill>
                  <a:schemeClr val="hlink"/>
                </a:solidFill>
                <a:latin typeface="Calibri" pitchFamily="34" charset="0"/>
              </a:rPr>
              <a:t> </a:t>
            </a:r>
          </a:p>
          <a:p>
            <a:pPr lvl="1"/>
            <a:endParaRPr lang="it-IT" b="1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1556792"/>
            <a:ext cx="7560840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48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dirty="0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PROMUOVERE IL PROCESSO </a:t>
            </a:r>
            <a:r>
              <a:rPr lang="it-IT" sz="4800" b="1" dirty="0" err="1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DI</a:t>
            </a:r>
            <a:r>
              <a:rPr lang="it-IT" sz="4800" b="1" dirty="0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AUTOVALUTAZIONE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48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48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55650" y="549275"/>
            <a:ext cx="7561263" cy="1076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Seminari MIUR/USR sulla valutazione</a:t>
            </a:r>
          </a:p>
          <a:p>
            <a:pPr algn="ctr">
              <a:defRPr/>
            </a:pPr>
            <a:endParaRPr lang="it-IT" sz="3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05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844675"/>
            <a:ext cx="1223963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267" name="Text Box 21"/>
          <p:cNvSpPr txBox="1">
            <a:spLocks noChangeArrowheads="1"/>
          </p:cNvSpPr>
          <p:nvPr/>
        </p:nvSpPr>
        <p:spPr bwMode="blackWhite">
          <a:xfrm>
            <a:off x="449263" y="4941888"/>
            <a:ext cx="79105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/>
            <a:r>
              <a:rPr lang="it-IT" b="1">
                <a:solidFill>
                  <a:schemeClr val="hlink"/>
                </a:solidFill>
                <a:latin typeface="Calibri" pitchFamily="34" charset="0"/>
              </a:rPr>
              <a:t> </a:t>
            </a:r>
          </a:p>
          <a:p>
            <a:pPr lvl="1"/>
            <a:endParaRPr lang="it-IT" b="1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204864"/>
            <a:ext cx="741737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IL FASCICOLO SCUOLA IN CHIARO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0" y="188913"/>
            <a:ext cx="9036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dirty="0">
                <a:latin typeface="+mj-lt"/>
                <a:cs typeface="+mn-cs"/>
              </a:rPr>
              <a:t>Da dove provengono i dati </a:t>
            </a:r>
          </a:p>
          <a:p>
            <a:pPr algn="ctr">
              <a:defRPr/>
            </a:pPr>
            <a:r>
              <a:rPr lang="it-IT" sz="3600" dirty="0">
                <a:latin typeface="+mj-lt"/>
                <a:cs typeface="+mn-cs"/>
              </a:rPr>
              <a:t>che alimentano il fascicolo scuola?</a:t>
            </a:r>
          </a:p>
        </p:txBody>
      </p:sp>
      <p:grpSp>
        <p:nvGrpSpPr>
          <p:cNvPr id="12291" name="Gruppo 6"/>
          <p:cNvGrpSpPr>
            <a:grpSpLocks/>
          </p:cNvGrpSpPr>
          <p:nvPr/>
        </p:nvGrpSpPr>
        <p:grpSpPr bwMode="auto">
          <a:xfrm>
            <a:off x="334963" y="3789363"/>
            <a:ext cx="1584325" cy="1223962"/>
            <a:chOff x="1619672" y="2098869"/>
            <a:chExt cx="1584176" cy="1224136"/>
          </a:xfrm>
        </p:grpSpPr>
        <p:sp>
          <p:nvSpPr>
            <p:cNvPr id="5" name="Cilindro 4"/>
            <p:cNvSpPr/>
            <p:nvPr/>
          </p:nvSpPr>
          <p:spPr>
            <a:xfrm>
              <a:off x="1619672" y="2098869"/>
              <a:ext cx="1584176" cy="1224136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200"/>
            </a:p>
          </p:txBody>
        </p:sp>
        <p:sp>
          <p:nvSpPr>
            <p:cNvPr id="12308" name="CasellaDiTesto 5"/>
            <p:cNvSpPr txBox="1">
              <a:spLocks noChangeArrowheads="1"/>
            </p:cNvSpPr>
            <p:nvPr/>
          </p:nvSpPr>
          <p:spPr bwMode="auto">
            <a:xfrm>
              <a:off x="1763688" y="2492896"/>
              <a:ext cx="1152128" cy="461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200" b="1" i="1"/>
                <a:t>ANAGRAFE STUDENTI</a:t>
              </a:r>
            </a:p>
          </p:txBody>
        </p:sp>
      </p:grpSp>
      <p:grpSp>
        <p:nvGrpSpPr>
          <p:cNvPr id="12292" name="Gruppo 13"/>
          <p:cNvGrpSpPr>
            <a:grpSpLocks/>
          </p:cNvGrpSpPr>
          <p:nvPr/>
        </p:nvGrpSpPr>
        <p:grpSpPr bwMode="auto">
          <a:xfrm>
            <a:off x="2451100" y="3767138"/>
            <a:ext cx="1887538" cy="1276350"/>
            <a:chOff x="3858466" y="4509120"/>
            <a:chExt cx="1865662" cy="1368152"/>
          </a:xfrm>
        </p:grpSpPr>
        <p:sp>
          <p:nvSpPr>
            <p:cNvPr id="9" name="Cilindro 8"/>
            <p:cNvSpPr/>
            <p:nvPr/>
          </p:nvSpPr>
          <p:spPr>
            <a:xfrm>
              <a:off x="3858466" y="4509120"/>
              <a:ext cx="1865662" cy="1368152"/>
            </a:xfrm>
            <a:prstGeom prst="ca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3999685" y="4971977"/>
              <a:ext cx="1583224" cy="7385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i="1" dirty="0">
                  <a:latin typeface="+mn-lt"/>
                  <a:cs typeface="+mn-cs"/>
                </a:rPr>
                <a:t>ANAGRAFE PROFESSIONALITA’ DOCENTI</a:t>
              </a:r>
            </a:p>
          </p:txBody>
        </p:sp>
      </p:grpSp>
      <p:grpSp>
        <p:nvGrpSpPr>
          <p:cNvPr id="4" name="Gruppo 10"/>
          <p:cNvGrpSpPr/>
          <p:nvPr/>
        </p:nvGrpSpPr>
        <p:grpSpPr>
          <a:xfrm>
            <a:off x="3610490" y="2134342"/>
            <a:ext cx="1806746" cy="1224136"/>
            <a:chOff x="1619672" y="2098869"/>
            <a:chExt cx="1584176" cy="1224136"/>
          </a:xfrm>
          <a:solidFill>
            <a:schemeClr val="accent6">
              <a:lumMod val="75000"/>
            </a:schemeClr>
          </a:solidFill>
        </p:grpSpPr>
        <p:sp>
          <p:nvSpPr>
            <p:cNvPr id="12" name="Cilindro 11"/>
            <p:cNvSpPr/>
            <p:nvPr/>
          </p:nvSpPr>
          <p:spPr>
            <a:xfrm>
              <a:off x="1619672" y="2098869"/>
              <a:ext cx="1584176" cy="1224136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1763688" y="2492896"/>
              <a:ext cx="1152128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i="1" dirty="0">
                  <a:latin typeface="+mn-lt"/>
                  <a:cs typeface="+mn-cs"/>
                </a:rPr>
                <a:t>ANAGRAFICA SCUOLE</a:t>
              </a:r>
            </a:p>
          </p:txBody>
        </p:sp>
      </p:grpSp>
      <p:grpSp>
        <p:nvGrpSpPr>
          <p:cNvPr id="6" name="Gruppo 14"/>
          <p:cNvGrpSpPr/>
          <p:nvPr/>
        </p:nvGrpSpPr>
        <p:grpSpPr>
          <a:xfrm>
            <a:off x="4949778" y="3766452"/>
            <a:ext cx="1584176" cy="1224136"/>
            <a:chOff x="1619672" y="2098869"/>
            <a:chExt cx="1584176" cy="1224136"/>
          </a:xfrm>
          <a:solidFill>
            <a:schemeClr val="bg1">
              <a:lumMod val="85000"/>
            </a:schemeClr>
          </a:solidFill>
        </p:grpSpPr>
        <p:sp>
          <p:nvSpPr>
            <p:cNvPr id="16" name="Cilindro 15"/>
            <p:cNvSpPr/>
            <p:nvPr/>
          </p:nvSpPr>
          <p:spPr>
            <a:xfrm>
              <a:off x="1619672" y="2098869"/>
              <a:ext cx="1584176" cy="1224136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1691680" y="2492896"/>
              <a:ext cx="1440160" cy="73866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i="1" dirty="0">
                  <a:latin typeface="+mn-lt"/>
                  <a:cs typeface="+mn-cs"/>
                </a:rPr>
                <a:t>RILEVAZIONE MENSILE ASSENZE</a:t>
              </a:r>
            </a:p>
          </p:txBody>
        </p:sp>
      </p:grpSp>
      <p:grpSp>
        <p:nvGrpSpPr>
          <p:cNvPr id="7" name="Gruppo 18"/>
          <p:cNvGrpSpPr/>
          <p:nvPr/>
        </p:nvGrpSpPr>
        <p:grpSpPr>
          <a:xfrm>
            <a:off x="7093296" y="3872046"/>
            <a:ext cx="1584176" cy="1224136"/>
            <a:chOff x="1619672" y="2098869"/>
            <a:chExt cx="1584176" cy="122413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0" name="Cilindro 19"/>
            <p:cNvSpPr/>
            <p:nvPr/>
          </p:nvSpPr>
          <p:spPr>
            <a:xfrm>
              <a:off x="1619672" y="2098869"/>
              <a:ext cx="1584176" cy="1224136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1763688" y="2492896"/>
              <a:ext cx="1152128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i="1" dirty="0">
                  <a:latin typeface="+mn-lt"/>
                  <a:cs typeface="+mn-cs"/>
                </a:rPr>
                <a:t>MOBILITA’</a:t>
              </a:r>
            </a:p>
          </p:txBody>
        </p:sp>
      </p:grpSp>
      <p:grpSp>
        <p:nvGrpSpPr>
          <p:cNvPr id="12296" name="Gruppo 22"/>
          <p:cNvGrpSpPr>
            <a:grpSpLocks/>
          </p:cNvGrpSpPr>
          <p:nvPr/>
        </p:nvGrpSpPr>
        <p:grpSpPr bwMode="auto">
          <a:xfrm>
            <a:off x="1841500" y="5153025"/>
            <a:ext cx="1584325" cy="1223963"/>
            <a:chOff x="1619672" y="2098869"/>
            <a:chExt cx="1584176" cy="1224136"/>
          </a:xfrm>
        </p:grpSpPr>
        <p:sp>
          <p:nvSpPr>
            <p:cNvPr id="24" name="Cilindro 23"/>
            <p:cNvSpPr/>
            <p:nvPr/>
          </p:nvSpPr>
          <p:spPr>
            <a:xfrm>
              <a:off x="1619672" y="2098869"/>
              <a:ext cx="1584176" cy="1224136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2304" name="CasellaDiTesto 24"/>
            <p:cNvSpPr txBox="1">
              <a:spLocks noChangeArrowheads="1"/>
            </p:cNvSpPr>
            <p:nvPr/>
          </p:nvSpPr>
          <p:spPr bwMode="auto">
            <a:xfrm>
              <a:off x="1763688" y="2492896"/>
              <a:ext cx="1152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400" b="1" i="1"/>
                <a:t>SCUOLA IN CHIARO</a:t>
              </a:r>
            </a:p>
          </p:txBody>
        </p:sp>
      </p:grpSp>
      <p:grpSp>
        <p:nvGrpSpPr>
          <p:cNvPr id="12297" name="Gruppo 28"/>
          <p:cNvGrpSpPr>
            <a:grpSpLocks/>
          </p:cNvGrpSpPr>
          <p:nvPr/>
        </p:nvGrpSpPr>
        <p:grpSpPr bwMode="auto">
          <a:xfrm>
            <a:off x="3905250" y="5156200"/>
            <a:ext cx="1584325" cy="1223963"/>
            <a:chOff x="6246684" y="5521595"/>
            <a:chExt cx="1584176" cy="1224136"/>
          </a:xfrm>
        </p:grpSpPr>
        <p:sp>
          <p:nvSpPr>
            <p:cNvPr id="27" name="Cilindro 26"/>
            <p:cNvSpPr/>
            <p:nvPr/>
          </p:nvSpPr>
          <p:spPr>
            <a:xfrm>
              <a:off x="6246684" y="5521595"/>
              <a:ext cx="1584176" cy="1224136"/>
            </a:xfrm>
            <a:prstGeom prst="ca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2302" name="CasellaDiTesto 27"/>
            <p:cNvSpPr txBox="1">
              <a:spLocks noChangeArrowheads="1"/>
            </p:cNvSpPr>
            <p:nvPr/>
          </p:nvSpPr>
          <p:spPr bwMode="auto">
            <a:xfrm>
              <a:off x="6462708" y="5970228"/>
              <a:ext cx="1152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400" b="1" i="1"/>
                <a:t>BILANCI</a:t>
              </a:r>
            </a:p>
            <a:p>
              <a:pPr algn="ctr"/>
              <a:r>
                <a:rPr lang="it-IT" sz="1400" b="1" i="1"/>
                <a:t>SCUOLE</a:t>
              </a:r>
            </a:p>
          </p:txBody>
        </p:sp>
      </p:grpSp>
      <p:grpSp>
        <p:nvGrpSpPr>
          <p:cNvPr id="12298" name="Gruppo 29"/>
          <p:cNvGrpSpPr>
            <a:grpSpLocks/>
          </p:cNvGrpSpPr>
          <p:nvPr/>
        </p:nvGrpSpPr>
        <p:grpSpPr bwMode="auto">
          <a:xfrm>
            <a:off x="5824538" y="5153025"/>
            <a:ext cx="1584325" cy="1223963"/>
            <a:chOff x="1619672" y="2098869"/>
            <a:chExt cx="1584176" cy="1224136"/>
          </a:xfrm>
        </p:grpSpPr>
        <p:sp>
          <p:nvSpPr>
            <p:cNvPr id="31" name="Cilindro 30"/>
            <p:cNvSpPr/>
            <p:nvPr/>
          </p:nvSpPr>
          <p:spPr>
            <a:xfrm>
              <a:off x="1619672" y="2098869"/>
              <a:ext cx="1584176" cy="1224136"/>
            </a:xfrm>
            <a:prstGeom prst="can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2300" name="CasellaDiTesto 31"/>
            <p:cNvSpPr txBox="1">
              <a:spLocks noChangeArrowheads="1"/>
            </p:cNvSpPr>
            <p:nvPr/>
          </p:nvSpPr>
          <p:spPr bwMode="auto">
            <a:xfrm>
              <a:off x="1763688" y="2492896"/>
              <a:ext cx="1152128" cy="646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200" b="1" i="1"/>
                <a:t>ANAGRAFE STUDENTI E LAUREATI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1"/>
          <p:cNvSpPr txBox="1">
            <a:spLocks noChangeArrowheads="1"/>
          </p:cNvSpPr>
          <p:nvPr/>
        </p:nvSpPr>
        <p:spPr bwMode="auto">
          <a:xfrm>
            <a:off x="323850" y="333375"/>
            <a:ext cx="84248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/>
              <a:t>STRUTTURA DEL FASCICOLO</a:t>
            </a:r>
          </a:p>
        </p:txBody>
      </p:sp>
      <p:grpSp>
        <p:nvGrpSpPr>
          <p:cNvPr id="13315" name="Gruppo 11"/>
          <p:cNvGrpSpPr>
            <a:grpSpLocks/>
          </p:cNvGrpSpPr>
          <p:nvPr/>
        </p:nvGrpSpPr>
        <p:grpSpPr bwMode="auto">
          <a:xfrm>
            <a:off x="1908175" y="1341438"/>
            <a:ext cx="5400675" cy="1152525"/>
            <a:chOff x="251520" y="1052736"/>
            <a:chExt cx="5400600" cy="1152128"/>
          </a:xfrm>
        </p:grpSpPr>
        <p:sp>
          <p:nvSpPr>
            <p:cNvPr id="4" name="Rettangolo arrotondato 3"/>
            <p:cNvSpPr/>
            <p:nvPr/>
          </p:nvSpPr>
          <p:spPr>
            <a:xfrm>
              <a:off x="251520" y="1052736"/>
              <a:ext cx="5284715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3326" name="CasellaDiTesto 4"/>
            <p:cNvSpPr txBox="1">
              <a:spLocks noChangeArrowheads="1"/>
            </p:cNvSpPr>
            <p:nvPr/>
          </p:nvSpPr>
          <p:spPr bwMode="auto">
            <a:xfrm>
              <a:off x="395536" y="1268760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DATI IDENTIFICATIVI</a:t>
              </a:r>
            </a:p>
          </p:txBody>
        </p:sp>
      </p:grpSp>
      <p:grpSp>
        <p:nvGrpSpPr>
          <p:cNvPr id="13316" name="Gruppo 12"/>
          <p:cNvGrpSpPr>
            <a:grpSpLocks/>
          </p:cNvGrpSpPr>
          <p:nvPr/>
        </p:nvGrpSpPr>
        <p:grpSpPr bwMode="auto">
          <a:xfrm>
            <a:off x="1835150" y="2781300"/>
            <a:ext cx="5545138" cy="1150938"/>
            <a:chOff x="163816" y="2590407"/>
            <a:chExt cx="5400156" cy="1152128"/>
          </a:xfrm>
        </p:grpSpPr>
        <p:sp>
          <p:nvSpPr>
            <p:cNvPr id="6" name="Rettangolo arrotondato 5"/>
            <p:cNvSpPr/>
            <p:nvPr/>
          </p:nvSpPr>
          <p:spPr>
            <a:xfrm>
              <a:off x="163816" y="2590407"/>
              <a:ext cx="532904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3324" name="CasellaDiTesto 6"/>
            <p:cNvSpPr txBox="1">
              <a:spLocks noChangeArrowheads="1"/>
            </p:cNvSpPr>
            <p:nvPr/>
          </p:nvSpPr>
          <p:spPr bwMode="auto">
            <a:xfrm>
              <a:off x="307388" y="2761764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DATI DI CONTESTO</a:t>
              </a:r>
            </a:p>
          </p:txBody>
        </p:sp>
      </p:grpSp>
      <p:grpSp>
        <p:nvGrpSpPr>
          <p:cNvPr id="13317" name="Gruppo 13"/>
          <p:cNvGrpSpPr>
            <a:grpSpLocks/>
          </p:cNvGrpSpPr>
          <p:nvPr/>
        </p:nvGrpSpPr>
        <p:grpSpPr bwMode="auto">
          <a:xfrm>
            <a:off x="1908175" y="4149725"/>
            <a:ext cx="5472113" cy="1152525"/>
            <a:chOff x="127328" y="4005064"/>
            <a:chExt cx="5472588" cy="1152128"/>
          </a:xfrm>
        </p:grpSpPr>
        <p:sp>
          <p:nvSpPr>
            <p:cNvPr id="8" name="Rettangolo arrotondato 7"/>
            <p:cNvSpPr/>
            <p:nvPr/>
          </p:nvSpPr>
          <p:spPr>
            <a:xfrm>
              <a:off x="127328" y="4005064"/>
              <a:ext cx="5409082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3322" name="CasellaDiTesto 8"/>
            <p:cNvSpPr txBox="1">
              <a:spLocks noChangeArrowheads="1"/>
            </p:cNvSpPr>
            <p:nvPr/>
          </p:nvSpPr>
          <p:spPr bwMode="auto">
            <a:xfrm>
              <a:off x="343332" y="4221014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ESITI FORMATIVI ED EDUCATIVI</a:t>
              </a:r>
            </a:p>
          </p:txBody>
        </p:sp>
      </p:grpSp>
      <p:grpSp>
        <p:nvGrpSpPr>
          <p:cNvPr id="13318" name="Gruppo 14"/>
          <p:cNvGrpSpPr>
            <a:grpSpLocks/>
          </p:cNvGrpSpPr>
          <p:nvPr/>
        </p:nvGrpSpPr>
        <p:grpSpPr bwMode="auto">
          <a:xfrm>
            <a:off x="1900238" y="5516563"/>
            <a:ext cx="5408612" cy="1152525"/>
            <a:chOff x="158200" y="5589240"/>
            <a:chExt cx="5408984" cy="1152128"/>
          </a:xfrm>
        </p:grpSpPr>
        <p:sp>
          <p:nvSpPr>
            <p:cNvPr id="10" name="Rettangolo arrotondato 9"/>
            <p:cNvSpPr/>
            <p:nvPr/>
          </p:nvSpPr>
          <p:spPr>
            <a:xfrm>
              <a:off x="158200" y="5589240"/>
              <a:ext cx="5408984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3320" name="CasellaDiTesto 10"/>
            <p:cNvSpPr txBox="1">
              <a:spLocks noChangeArrowheads="1"/>
            </p:cNvSpPr>
            <p:nvPr/>
          </p:nvSpPr>
          <p:spPr bwMode="auto">
            <a:xfrm>
              <a:off x="203528" y="5903694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LE RISORSE FINANZIARIE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1"/>
          <p:cNvSpPr txBox="1">
            <a:spLocks noChangeArrowheads="1"/>
          </p:cNvSpPr>
          <p:nvPr/>
        </p:nvSpPr>
        <p:spPr bwMode="auto">
          <a:xfrm>
            <a:off x="468313" y="3357563"/>
            <a:ext cx="82089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/>
              <a:t>Dati identificativi della scuola (per codice scuola)</a:t>
            </a:r>
          </a:p>
          <a:p>
            <a:pPr algn="ctr"/>
            <a:r>
              <a:rPr lang="it-IT" sz="2800"/>
              <a:t>Tipologia, denominazione, contatti, ubicazione</a:t>
            </a:r>
          </a:p>
        </p:txBody>
      </p:sp>
      <p:grpSp>
        <p:nvGrpSpPr>
          <p:cNvPr id="14339" name="Gruppo 3"/>
          <p:cNvGrpSpPr>
            <a:grpSpLocks/>
          </p:cNvGrpSpPr>
          <p:nvPr/>
        </p:nvGrpSpPr>
        <p:grpSpPr bwMode="auto">
          <a:xfrm>
            <a:off x="1763713" y="1628775"/>
            <a:ext cx="5400675" cy="1152525"/>
            <a:chOff x="251520" y="1052736"/>
            <a:chExt cx="5400600" cy="1152128"/>
          </a:xfrm>
        </p:grpSpPr>
        <p:sp>
          <p:nvSpPr>
            <p:cNvPr id="5" name="Rettangolo arrotondato 4"/>
            <p:cNvSpPr/>
            <p:nvPr/>
          </p:nvSpPr>
          <p:spPr>
            <a:xfrm>
              <a:off x="251520" y="1052736"/>
              <a:ext cx="5284714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4341" name="CasellaDiTesto 5"/>
            <p:cNvSpPr txBox="1">
              <a:spLocks noChangeArrowheads="1"/>
            </p:cNvSpPr>
            <p:nvPr/>
          </p:nvSpPr>
          <p:spPr bwMode="auto">
            <a:xfrm>
              <a:off x="395536" y="1268760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DATI IDENTIFICATIVI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po 1"/>
          <p:cNvGrpSpPr>
            <a:grpSpLocks/>
          </p:cNvGrpSpPr>
          <p:nvPr/>
        </p:nvGrpSpPr>
        <p:grpSpPr bwMode="auto">
          <a:xfrm>
            <a:off x="1835150" y="260350"/>
            <a:ext cx="5356225" cy="838200"/>
            <a:chOff x="207720" y="2447310"/>
            <a:chExt cx="5356252" cy="1152128"/>
          </a:xfrm>
        </p:grpSpPr>
        <p:sp>
          <p:nvSpPr>
            <p:cNvPr id="3" name="Rettangolo arrotondato 2"/>
            <p:cNvSpPr/>
            <p:nvPr/>
          </p:nvSpPr>
          <p:spPr>
            <a:xfrm>
              <a:off x="207720" y="2447310"/>
              <a:ext cx="5329265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5365" name="CasellaDiTesto 3"/>
            <p:cNvSpPr txBox="1">
              <a:spLocks noChangeArrowheads="1"/>
            </p:cNvSpPr>
            <p:nvPr/>
          </p:nvSpPr>
          <p:spPr bwMode="auto">
            <a:xfrm>
              <a:off x="307388" y="2761764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DATI DI CONTESTO</a:t>
              </a:r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179388" y="1341438"/>
            <a:ext cx="8785225" cy="4892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Strutture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</a:rPr>
              <a:t>- Laboratori, strutture sportive, servizi web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</a:rPr>
              <a:t>Offerta formativa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cs typeface="+mn-cs"/>
              </a:rPr>
              <a:t>- Indirizzi di studio e classi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Alunni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Regolarità del percorso scolastico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Provenienza da altre scuole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Nazionalità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Personale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Dotazione organica (posti)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Caratteristiche del personale docente (età, titoli professionali)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Mobilità (domande di trasferimento presentate, accolte)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+mn-lt"/>
                <a:cs typeface="+mn-cs"/>
              </a:rPr>
              <a:t>Assenze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uppo 1"/>
          <p:cNvGrpSpPr>
            <a:grpSpLocks/>
          </p:cNvGrpSpPr>
          <p:nvPr/>
        </p:nvGrpSpPr>
        <p:grpSpPr bwMode="auto">
          <a:xfrm>
            <a:off x="1692275" y="188913"/>
            <a:ext cx="5440363" cy="1150937"/>
            <a:chOff x="127328" y="4005064"/>
            <a:chExt cx="5439856" cy="1152128"/>
          </a:xfrm>
        </p:grpSpPr>
        <p:sp>
          <p:nvSpPr>
            <p:cNvPr id="3" name="Rettangolo arrotondato 2"/>
            <p:cNvSpPr/>
            <p:nvPr/>
          </p:nvSpPr>
          <p:spPr>
            <a:xfrm>
              <a:off x="127328" y="4005064"/>
              <a:ext cx="5409696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6389" name="CasellaDiTesto 3"/>
            <p:cNvSpPr txBox="1">
              <a:spLocks noChangeArrowheads="1"/>
            </p:cNvSpPr>
            <p:nvPr/>
          </p:nvSpPr>
          <p:spPr bwMode="auto">
            <a:xfrm>
              <a:off x="310600" y="4319518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ESITI FORMATIVI ED EDUCATIVI</a:t>
              </a:r>
            </a:p>
          </p:txBody>
        </p:sp>
      </p:grpSp>
      <p:sp>
        <p:nvSpPr>
          <p:cNvPr id="16387" name="CasellaDiTesto 4"/>
          <p:cNvSpPr txBox="1">
            <a:spLocks noChangeArrowheads="1"/>
          </p:cNvSpPr>
          <p:nvPr/>
        </p:nvSpPr>
        <p:spPr bwMode="auto">
          <a:xfrm>
            <a:off x="323850" y="1700213"/>
            <a:ext cx="82089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400"/>
              <a:t>Abbandoni scolastici </a:t>
            </a:r>
          </a:p>
          <a:p>
            <a:pPr marL="285750" indent="-285750">
              <a:buFontTx/>
              <a:buChar char="-"/>
            </a:pPr>
            <a:r>
              <a:rPr lang="it-IT" sz="2400"/>
              <a:t>Trasferimenti in entrata e in uscita</a:t>
            </a:r>
          </a:p>
          <a:p>
            <a:pPr marL="285750" indent="-285750">
              <a:buFontTx/>
              <a:buChar char="-"/>
            </a:pPr>
            <a:r>
              <a:rPr lang="it-IT" sz="2400"/>
              <a:t>Assenze</a:t>
            </a:r>
          </a:p>
          <a:p>
            <a:pPr marL="285750" indent="-285750">
              <a:buFontTx/>
              <a:buChar char="-"/>
            </a:pPr>
            <a:r>
              <a:rPr lang="it-IT" sz="2400"/>
              <a:t>Esiti scrutini intermedi e finali</a:t>
            </a:r>
          </a:p>
          <a:p>
            <a:pPr marL="285750" indent="-285750">
              <a:buFontTx/>
              <a:buChar char="-"/>
            </a:pPr>
            <a:r>
              <a:rPr lang="it-IT" sz="2400"/>
              <a:t>Sospensione giudizio  e attività di recupero</a:t>
            </a:r>
          </a:p>
          <a:p>
            <a:pPr marL="285750" indent="-285750">
              <a:buFontTx/>
              <a:buChar char="-"/>
            </a:pPr>
            <a:r>
              <a:rPr lang="it-IT" sz="2400"/>
              <a:t>Esami di Stato (ammessi, diplomati, votazioni)</a:t>
            </a:r>
          </a:p>
          <a:p>
            <a:pPr marL="285750" indent="-285750">
              <a:buFontTx/>
              <a:buChar char="-"/>
            </a:pPr>
            <a:r>
              <a:rPr lang="it-IT" sz="2400"/>
              <a:t>Stage formativi</a:t>
            </a:r>
          </a:p>
          <a:p>
            <a:pPr marL="285750" indent="-285750">
              <a:buFontTx/>
              <a:buChar char="-"/>
            </a:pPr>
            <a:r>
              <a:rPr lang="it-IT" sz="2400"/>
              <a:t>Soggiorni all’estero</a:t>
            </a:r>
          </a:p>
          <a:p>
            <a:pPr marL="285750" indent="-285750">
              <a:buFontTx/>
              <a:buChar char="-"/>
            </a:pPr>
            <a:r>
              <a:rPr lang="it-IT" sz="2400"/>
              <a:t>Immatricolazioni all’università</a:t>
            </a:r>
          </a:p>
          <a:p>
            <a:pPr marL="285750" indent="-285750">
              <a:buFontTx/>
              <a:buChar char="-"/>
            </a:pPr>
            <a:r>
              <a:rPr lang="it-IT" sz="2400"/>
              <a:t>Crediti al primo anno accademico  </a:t>
            </a:r>
          </a:p>
          <a:p>
            <a:pPr marL="285750" indent="-285750">
              <a:buFontTx/>
              <a:buChar char="-"/>
            </a:pPr>
            <a:r>
              <a:rPr lang="it-IT" sz="2400"/>
              <a:t>Crediti al primo e al secondo </a:t>
            </a:r>
          </a:p>
          <a:p>
            <a:pPr marL="285750" indent="-285750">
              <a:buFontTx/>
              <a:buChar char="-"/>
            </a:pPr>
            <a:r>
              <a:rPr lang="it-IT" sz="2400"/>
              <a:t>Immatricolati senza crediti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uppo 1"/>
          <p:cNvGrpSpPr>
            <a:grpSpLocks/>
          </p:cNvGrpSpPr>
          <p:nvPr/>
        </p:nvGrpSpPr>
        <p:grpSpPr bwMode="auto">
          <a:xfrm>
            <a:off x="1908175" y="836613"/>
            <a:ext cx="5408613" cy="1152525"/>
            <a:chOff x="158200" y="5589240"/>
            <a:chExt cx="5408984" cy="1152128"/>
          </a:xfrm>
        </p:grpSpPr>
        <p:sp>
          <p:nvSpPr>
            <p:cNvPr id="3" name="Rettangolo arrotondato 2"/>
            <p:cNvSpPr/>
            <p:nvPr/>
          </p:nvSpPr>
          <p:spPr>
            <a:xfrm>
              <a:off x="158200" y="5589240"/>
              <a:ext cx="5408984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413" name="CasellaDiTesto 3"/>
            <p:cNvSpPr txBox="1">
              <a:spLocks noChangeArrowheads="1"/>
            </p:cNvSpPr>
            <p:nvPr/>
          </p:nvSpPr>
          <p:spPr bwMode="auto">
            <a:xfrm>
              <a:off x="203528" y="5903694"/>
              <a:ext cx="52565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/>
                <a:t>LE RISORSE FINANZIARIE</a:t>
              </a:r>
            </a:p>
          </p:txBody>
        </p:sp>
      </p:grpSp>
      <p:sp>
        <p:nvSpPr>
          <p:cNvPr id="17411" name="CasellaDiTesto 4"/>
          <p:cNvSpPr txBox="1">
            <a:spLocks noChangeArrowheads="1"/>
          </p:cNvSpPr>
          <p:nvPr/>
        </p:nvSpPr>
        <p:spPr bwMode="auto">
          <a:xfrm>
            <a:off x="200025" y="2349500"/>
            <a:ext cx="86201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/>
              <a:t>Dati di bilancio della scuola per fonte di finanziamento e di spesa (valori % e assoluti)</a:t>
            </a:r>
          </a:p>
          <a:p>
            <a:pPr algn="ctr"/>
            <a:endParaRPr lang="it-IT" sz="2800"/>
          </a:p>
          <a:p>
            <a:pPr algn="ctr"/>
            <a:r>
              <a:rPr lang="it-IT" sz="2800"/>
              <a:t>Sono incluse le spese per il personale </a:t>
            </a:r>
          </a:p>
          <a:p>
            <a:pPr algn="ctr"/>
            <a:r>
              <a:rPr lang="it-IT" sz="2800"/>
              <a:t>sostenute dallo Stato</a:t>
            </a:r>
          </a:p>
          <a:p>
            <a:pPr algn="ctr"/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04813"/>
            <a:ext cx="2701925" cy="3960812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8435" name="CasellaDiTesto 5"/>
          <p:cNvSpPr txBox="1">
            <a:spLocks noChangeArrowheads="1"/>
          </p:cNvSpPr>
          <p:nvPr/>
        </p:nvSpPr>
        <p:spPr bwMode="auto">
          <a:xfrm>
            <a:off x="1547813" y="1700213"/>
            <a:ext cx="345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/>
              <a:t>Fascicolo scuola</a:t>
            </a:r>
          </a:p>
        </p:txBody>
      </p:sp>
      <p:sp>
        <p:nvSpPr>
          <p:cNvPr id="18436" name="CasellaDiTesto 6"/>
          <p:cNvSpPr txBox="1">
            <a:spLocks noChangeArrowheads="1"/>
          </p:cNvSpPr>
          <p:nvPr/>
        </p:nvSpPr>
        <p:spPr bwMode="auto">
          <a:xfrm>
            <a:off x="250825" y="4437063"/>
            <a:ext cx="87137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/>
              <a:t>Uno strumento realizzato per supportare le scuole nel processo di autovalutazione</a:t>
            </a:r>
          </a:p>
          <a:p>
            <a:pPr algn="ctr"/>
            <a:endParaRPr lang="it-IT" sz="2400"/>
          </a:p>
          <a:p>
            <a:pPr algn="ctr"/>
            <a:r>
              <a:rPr lang="it-IT" sz="2400" u="sng"/>
              <a:t>RIPORTIAMO ALCUNE ESEMPLIFICAZIONI SUGLI ESITI </a:t>
            </a:r>
          </a:p>
        </p:txBody>
      </p:sp>
      <p:sp>
        <p:nvSpPr>
          <p:cNvPr id="18437" name="CasellaDiTesto 4"/>
          <p:cNvSpPr txBox="1">
            <a:spLocks noChangeArrowheads="1"/>
          </p:cNvSpPr>
          <p:nvPr/>
        </p:nvSpPr>
        <p:spPr bwMode="auto">
          <a:xfrm>
            <a:off x="5148263" y="333375"/>
            <a:ext cx="3311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/>
              <a:t>Scuola in Chiaro: es. studenti</a:t>
            </a:r>
          </a:p>
        </p:txBody>
      </p:sp>
      <p:pic>
        <p:nvPicPr>
          <p:cNvPr id="19459" name="Immagin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1268413"/>
            <a:ext cx="76454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Scuola in Chiaro: es. esiti</a:t>
            </a:r>
          </a:p>
        </p:txBody>
      </p:sp>
      <p:pic>
        <p:nvPicPr>
          <p:cNvPr id="21507" name="Immagin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76375"/>
            <a:ext cx="82851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Immagin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0450" y="3675063"/>
            <a:ext cx="40640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789363"/>
            <a:ext cx="4048125" cy="18478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Ovale 7"/>
          <p:cNvSpPr/>
          <p:nvPr/>
        </p:nvSpPr>
        <p:spPr>
          <a:xfrm>
            <a:off x="5172075" y="1617663"/>
            <a:ext cx="3570288" cy="178593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7016750" y="3262313"/>
            <a:ext cx="0" cy="3286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4429125" y="4092575"/>
            <a:ext cx="285750" cy="2349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755650" y="549275"/>
            <a:ext cx="7632700" cy="7905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OBIETTIVO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27088" y="1916113"/>
            <a:ext cx="7561262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Mettere a disposizione del dirigente scolastico e della comunità professionale un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sistema organico di dati 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per intraprendere un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processo di autovalutazione 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sulla propria scuola e, dove questo processo fosse già presente, rafforzarlo con dati comparati e orientarlo verso indicatori comuni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Scuola in Chiaro: es. esiti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96975"/>
            <a:ext cx="44640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789363"/>
            <a:ext cx="44767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96975"/>
            <a:ext cx="44037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in giù 7"/>
          <p:cNvSpPr/>
          <p:nvPr/>
        </p:nvSpPr>
        <p:spPr>
          <a:xfrm>
            <a:off x="2124075" y="3429000"/>
            <a:ext cx="2159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4140200" y="4076700"/>
            <a:ext cx="5032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375E3E3-8F4D-4E5B-A1FF-7BDC3CFE56D2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80" name="Text Box 21"/>
          <p:cNvSpPr txBox="1">
            <a:spLocks noChangeArrowheads="1"/>
          </p:cNvSpPr>
          <p:nvPr/>
        </p:nvSpPr>
        <p:spPr bwMode="blackWhite">
          <a:xfrm>
            <a:off x="449263" y="4941888"/>
            <a:ext cx="79105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/>
            <a:r>
              <a:rPr lang="it-IT" b="1">
                <a:solidFill>
                  <a:schemeClr val="hlink"/>
                </a:solidFill>
                <a:latin typeface="Calibri" pitchFamily="34" charset="0"/>
              </a:rPr>
              <a:t> </a:t>
            </a:r>
          </a:p>
          <a:p>
            <a:pPr lvl="1"/>
            <a:endParaRPr lang="it-IT" b="1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204864"/>
            <a:ext cx="741737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IL PROCESSO </a:t>
            </a:r>
            <a:r>
              <a:rPr lang="it-IT" sz="3600" b="1" dirty="0" err="1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DI</a:t>
            </a:r>
            <a:r>
              <a:rPr lang="it-IT" sz="3600" b="1" dirty="0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AUTOVALUTAZIONE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3600" b="1" dirty="0" smtClean="0"/>
              <a:t>Un processo di autovalutazione orientato al miglioramento: perché?</a:t>
            </a:r>
            <a:endParaRPr lang="it-IT" sz="36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84775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L’autovalutazione è un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processo da promuove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e costruire all’interno della comunità professionale che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non può essere chiuso e concluso all’interno di indicatori e dati comparati a livello nazionale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È una riflessione sull’Istituto ed una sua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rappresentazione sostenuta da evidenze e dai dati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disponibili.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Tale rappresentazione è già un processo di valutazione e di miglioramento, inoltre costituisce la base necessaria e ineludibile per individuare alcune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priorità di sviluppo e miglioramento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648017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È necessario avere la consapevolezza che nella scuola “vi sono cose che contano e che non riusciamo a contare”, ma allo stesso tempo oggi </a:t>
            </a:r>
            <a:r>
              <a:rPr lang="it-IT" sz="2200" b="1" dirty="0" smtClean="0">
                <a:solidFill>
                  <a:schemeClr val="accent1">
                    <a:lumMod val="50000"/>
                  </a:schemeClr>
                </a:solidFill>
              </a:rPr>
              <a:t>abbiamo a disposizione molti dati che ci aiutano a migliorare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e che non sempre valorizziamo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È necessario avere dati a disposizione e comparare i “risultati” ma occorre tener conto del </a:t>
            </a:r>
            <a:r>
              <a:rPr lang="it-IT" sz="2200" b="1" u="sng" dirty="0" smtClean="0">
                <a:solidFill>
                  <a:schemeClr val="accent1">
                    <a:lumMod val="50000"/>
                  </a:schemeClr>
                </a:solidFill>
              </a:rPr>
              <a:t>contesto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 in cui una scuola opera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È necessario analizzare i </a:t>
            </a:r>
            <a:r>
              <a:rPr lang="it-IT" sz="2200" b="1" u="sng" dirty="0" smtClean="0">
                <a:solidFill>
                  <a:schemeClr val="accent1">
                    <a:lumMod val="50000"/>
                  </a:schemeClr>
                </a:solidFill>
              </a:rPr>
              <a:t>processi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 in atto e continuare a migliorarli: valorizzare i punti di forza, affrontare le criticità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della singola scuola (sfruttando l’informazione</a:t>
            </a:r>
            <a:r>
              <a:rPr lang="it-IT" sz="2200" i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soft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disponibile localmente) e non applicare un “modello predefinito centralmente”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È necessario non perdere di mira la finalità: </a:t>
            </a:r>
            <a:r>
              <a:rPr lang="it-IT" sz="2200" b="1" u="sng" dirty="0" smtClean="0">
                <a:solidFill>
                  <a:schemeClr val="accent1">
                    <a:lumMod val="50000"/>
                  </a:schemeClr>
                </a:solidFill>
              </a:rPr>
              <a:t>migliorare gli esiti formativi ed educativi degli studenti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ctr" eaLnBrk="1" hangingPunct="1">
              <a:buFont typeface="Arial" charset="0"/>
              <a:buNone/>
              <a:defRPr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È necessario avere strumenti comuni </a:t>
            </a:r>
            <a:r>
              <a:rPr lang="it-IT" sz="2200" b="1" u="sng" dirty="0" smtClean="0">
                <a:solidFill>
                  <a:schemeClr val="accent1">
                    <a:lumMod val="50000"/>
                  </a:schemeClr>
                </a:solidFill>
              </a:rPr>
              <a:t>in una cornice di riferimento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3200" b="1" smtClean="0"/>
              <a:t>LA CORNICE DI RIFERIMENTO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08912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23850" y="1125538"/>
            <a:ext cx="8569325" cy="4302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200" b="1" dirty="0">
                <a:solidFill>
                  <a:schemeClr val="bg1"/>
                </a:solidFill>
                <a:latin typeface="Arial" charset="0"/>
                <a:cs typeface="+mn-cs"/>
              </a:rPr>
              <a:t>VINCOLI E OPPORTUNITA’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23850" y="6092825"/>
            <a:ext cx="8569325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200" b="1" dirty="0">
                <a:solidFill>
                  <a:schemeClr val="bg1"/>
                </a:solidFill>
                <a:latin typeface="Arial" charset="0"/>
                <a:cs typeface="+mn-cs"/>
              </a:rPr>
              <a:t>IMPATTI</a:t>
            </a:r>
          </a:p>
        </p:txBody>
      </p:sp>
      <p:sp>
        <p:nvSpPr>
          <p:cNvPr id="9" name="Freccia circolare a sinistra 8"/>
          <p:cNvSpPr/>
          <p:nvPr/>
        </p:nvSpPr>
        <p:spPr>
          <a:xfrm>
            <a:off x="5003800" y="1484313"/>
            <a:ext cx="3671888" cy="4897437"/>
          </a:xfrm>
          <a:prstGeom prst="curvedLeftArrow">
            <a:avLst>
              <a:gd name="adj1" fmla="val 7401"/>
              <a:gd name="adj2" fmla="val 18927"/>
              <a:gd name="adj3" fmla="val 3431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/>
          <p:cNvSpPr/>
          <p:nvPr/>
        </p:nvSpPr>
        <p:spPr>
          <a:xfrm rot="10800000">
            <a:off x="468313" y="1268413"/>
            <a:ext cx="3671887" cy="4968875"/>
          </a:xfrm>
          <a:prstGeom prst="curvedLeftArrow">
            <a:avLst>
              <a:gd name="adj1" fmla="val 4876"/>
              <a:gd name="adj2" fmla="val 18927"/>
              <a:gd name="adj3" fmla="val 3290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388" y="404813"/>
          <a:ext cx="8784978" cy="632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758"/>
                <a:gridCol w="3839835"/>
                <a:gridCol w="1656184"/>
                <a:gridCol w="1800201"/>
              </a:tblGrid>
              <a:tr h="379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Times New Roman"/>
                          <a:cs typeface="Calibri"/>
                        </a:rPr>
                        <a:t>ESITI</a:t>
                      </a:r>
                      <a:endParaRPr lang="it-IT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Times New Roman"/>
                          <a:cs typeface="Calibri"/>
                        </a:rPr>
                        <a:t>INDICATORI</a:t>
                      </a:r>
                      <a:endParaRPr lang="it-IT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Times New Roman"/>
                          <a:cs typeface="Calibri"/>
                        </a:rPr>
                        <a:t>DATI</a:t>
                      </a:r>
                      <a:endParaRPr lang="it-IT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Times New Roman"/>
                          <a:ea typeface="Times New Roman"/>
                          <a:cs typeface="Calibri"/>
                        </a:rPr>
                        <a:t>SCUOLA</a:t>
                      </a:r>
                      <a:endParaRPr lang="it-IT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56423">
                <a:tc rowSpan="4"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Times New Roman"/>
                          <a:cs typeface="Calibri"/>
                        </a:rPr>
                        <a:t>Successo scolastico</a:t>
                      </a:r>
                      <a:endParaRPr lang="it-IT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1. Esiti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degli scrutini (studenti ammessi alla classe successiva, per anno di corso)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Scuole secondarie I e II grado</a:t>
                      </a:r>
                      <a:endParaRPr lang="it-IT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2. Studenti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diplomati per votazione conseguita all’esame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Scuola in chiaro 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Scuole secondarie I e II grado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3. Studenti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che hanno abbandonato gli studi in corso d’anno 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Tutte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4. Studenti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trasferiti (in entrata e uscita) in corso d’anno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II ciclo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rowSpan="4"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Times New Roman"/>
                          <a:cs typeface="Calibri"/>
                        </a:rPr>
                        <a:t>Competenze e equità</a:t>
                      </a:r>
                      <a:endParaRPr lang="it-IT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  <a:tab pos="809625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5. Esiti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delle prove INVALSI e confronto con i dati regionali e nazionali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Invalsi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Tutte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096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  <a:tab pos="809625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6. Differenze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nel punteggio rispetto a scuole con contesto </a:t>
                      </a: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socio economico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e culturale simile 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Invalsi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Tutte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7. Varianza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interna alle classi e fra le classi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Invalsi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Tutte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  <a:tab pos="809625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8. Alunni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collocati nei livelli più bassi (1 e 2) sia in italiano sia in matematica 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Invalsi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Tutte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rowSpan="4"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Times New Roman"/>
                          <a:cs typeface="Calibri"/>
                        </a:rPr>
                        <a:t>Risultati a distanza </a:t>
                      </a:r>
                      <a:endParaRPr lang="it-IT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9. Risultati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negli ordini di scuola a seguito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Tutte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10. Esperienze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lavorative e stage 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 dirty="0" smtClean="0"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II ciclo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06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11. Prosecuzione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degli studi (diplomati che si sono immatricolati all’università)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II ciclo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459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Calibri"/>
                        </a:rPr>
                        <a:t>12. Successo 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Calibri"/>
                        </a:rPr>
                        <a:t>negli studi (crediti conseguiti dai diplomati nel I e II anno di università)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Scuola in chiaro</a:t>
                      </a:r>
                      <a:endParaRPr lang="it-IT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II ciclo</a:t>
                      </a:r>
                      <a:endParaRPr lang="it-IT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37" name="CasellaDiTesto 2"/>
          <p:cNvSpPr txBox="1">
            <a:spLocks noChangeArrowheads="1"/>
          </p:cNvSpPr>
          <p:nvPr/>
        </p:nvSpPr>
        <p:spPr bwMode="auto">
          <a:xfrm>
            <a:off x="179388" y="0"/>
            <a:ext cx="8785225" cy="36988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Gli ESITI nei DATI messi a disposizione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926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it-IT" dirty="0" smtClean="0"/>
              <a:t>La </a:t>
            </a:r>
            <a:r>
              <a:rPr lang="it-IT" dirty="0"/>
              <a:t>gestione della </a:t>
            </a:r>
            <a:r>
              <a:rPr lang="it-IT" dirty="0" smtClean="0"/>
              <a:t>autovalutazione </a:t>
            </a:r>
            <a:r>
              <a:rPr lang="it-IT" dirty="0"/>
              <a:t>interna è affidata al </a:t>
            </a:r>
            <a:r>
              <a:rPr lang="it-IT" b="1" dirty="0"/>
              <a:t>Dirigente scolastico </a:t>
            </a:r>
            <a:r>
              <a:rPr lang="it-IT" dirty="0"/>
              <a:t>in collaborazione con </a:t>
            </a:r>
            <a:r>
              <a:rPr lang="it-IT" dirty="0" smtClean="0"/>
              <a:t>il </a:t>
            </a:r>
            <a:r>
              <a:rPr lang="it-IT" b="1" dirty="0" smtClean="0"/>
              <a:t>coordinatore dei processi di valutazione </a:t>
            </a:r>
            <a:r>
              <a:rPr lang="it-IT" dirty="0" smtClean="0"/>
              <a:t>e il </a:t>
            </a:r>
            <a:r>
              <a:rPr lang="it-IT" dirty="0"/>
              <a:t>Nucleo di </a:t>
            </a:r>
            <a:r>
              <a:rPr lang="it-IT" dirty="0" smtClean="0"/>
              <a:t>autovalutazione interno, con attenzione al coinvolgimento della </a:t>
            </a:r>
            <a:r>
              <a:rPr lang="it-IT" b="1" dirty="0" smtClean="0"/>
              <a:t>comunità professionale </a:t>
            </a:r>
            <a:r>
              <a:rPr lang="it-IT" dirty="0" smtClean="0"/>
              <a:t>e sociale. </a:t>
            </a:r>
            <a:endParaRPr lang="it-IT" dirty="0"/>
          </a:p>
          <a:p>
            <a:pPr eaLnBrk="1" hangingPunct="1">
              <a:buFont typeface="Arial" charset="0"/>
              <a:buNone/>
              <a:defRPr/>
            </a:pPr>
            <a:r>
              <a:rPr lang="it-IT" dirty="0" smtClean="0"/>
              <a:t>La </a:t>
            </a:r>
            <a:r>
              <a:rPr lang="it-IT" dirty="0"/>
              <a:t>composizione del Nucleo può essere differenziata a seconda delle situazioni e delle modalità di analisi che si intendono </a:t>
            </a:r>
            <a:r>
              <a:rPr lang="it-IT" dirty="0" smtClean="0"/>
              <a:t>intraprendere … </a:t>
            </a:r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/>
          </a:p>
        </p:txBody>
      </p:sp>
      <p:sp>
        <p:nvSpPr>
          <p:cNvPr id="29699" name="Rettangolo 4"/>
          <p:cNvSpPr>
            <a:spLocks noChangeArrowheads="1"/>
          </p:cNvSpPr>
          <p:nvPr/>
        </p:nvSpPr>
        <p:spPr bwMode="auto">
          <a:xfrm>
            <a:off x="468313" y="404813"/>
            <a:ext cx="8207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i="1"/>
              <a:t>Chi gestisce il processo di autovalutazione interno alla scuola?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it-IT" sz="3200" b="1" i="1" smtClean="0"/>
              <a:t/>
            </a:r>
            <a:br>
              <a:rPr lang="it-IT" sz="3200" b="1" i="1" smtClean="0"/>
            </a:br>
            <a:r>
              <a:rPr lang="it-IT" sz="3200" b="1" i="1" smtClean="0"/>
              <a:t>Quali caratteristiche dovrebbe avere il processo autovalutativo?</a:t>
            </a:r>
            <a:r>
              <a:rPr lang="it-IT" sz="3200" b="1" smtClean="0"/>
              <a:t/>
            </a:r>
            <a:br>
              <a:rPr lang="it-IT" sz="3200" b="1" smtClean="0"/>
            </a:br>
            <a:endParaRPr lang="it-IT" sz="3200" b="1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it-IT" sz="2600" b="1" i="1" dirty="0" smtClean="0"/>
              <a:t>Situato</a:t>
            </a:r>
            <a:r>
              <a:rPr lang="it-IT" sz="2600" dirty="0" smtClean="0"/>
              <a:t>: </a:t>
            </a:r>
            <a:r>
              <a:rPr lang="it-IT" sz="2600" dirty="0"/>
              <a:t>attento alle peculiarità dell’istituzione </a:t>
            </a:r>
            <a:r>
              <a:rPr lang="it-IT" sz="2600" dirty="0" smtClean="0"/>
              <a:t>scolastica, </a:t>
            </a:r>
            <a:r>
              <a:rPr lang="it-IT" sz="2600" dirty="0"/>
              <a:t>al contesto socio-ambientale e </a:t>
            </a:r>
            <a:r>
              <a:rPr lang="it-IT" sz="2600" dirty="0" smtClean="0"/>
              <a:t>culturale</a:t>
            </a:r>
            <a:endParaRPr lang="it-IT" sz="26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it-IT" sz="2600" b="1" i="1" dirty="0" smtClean="0"/>
              <a:t>Plurale:</a:t>
            </a:r>
            <a:r>
              <a:rPr lang="it-IT" sz="2600" dirty="0" smtClean="0"/>
              <a:t> </a:t>
            </a:r>
            <a:r>
              <a:rPr lang="it-IT" sz="2600" dirty="0"/>
              <a:t>fondato su una molteplicità di </a:t>
            </a:r>
            <a:r>
              <a:rPr lang="it-IT" sz="2600" dirty="0" smtClean="0"/>
              <a:t>evidenze </a:t>
            </a:r>
            <a:r>
              <a:rPr lang="it-IT" sz="2600" dirty="0"/>
              <a:t>quantitative e qualitative, in grado di restituire le diverse prospettive di </a:t>
            </a:r>
            <a:r>
              <a:rPr lang="it-IT" sz="2600" dirty="0" smtClean="0"/>
              <a:t>analisi</a:t>
            </a:r>
            <a:endParaRPr lang="it-IT" sz="26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it-IT" sz="2600" b="1" i="1" dirty="0" smtClean="0"/>
              <a:t>Partecipato</a:t>
            </a:r>
            <a:r>
              <a:rPr lang="it-IT" sz="2600" dirty="0" smtClean="0"/>
              <a:t>: promosso dalle </a:t>
            </a:r>
            <a:r>
              <a:rPr lang="it-IT" sz="2600" dirty="0"/>
              <a:t>diverse componenti scolastiche, pur nella chiarezza dei ruoli e delle </a:t>
            </a:r>
            <a:r>
              <a:rPr lang="it-IT" sz="2600" dirty="0" smtClean="0"/>
              <a:t>responsabilità</a:t>
            </a:r>
            <a:endParaRPr lang="it-IT" sz="26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it-IT" sz="2600" b="1" i="1" dirty="0" smtClean="0"/>
              <a:t>Orientato</a:t>
            </a:r>
            <a:r>
              <a:rPr lang="it-IT" sz="2600" dirty="0" smtClean="0"/>
              <a:t>: </a:t>
            </a:r>
            <a:r>
              <a:rPr lang="it-IT" sz="2600" dirty="0"/>
              <a:t>orientato allo sviluppo </a:t>
            </a:r>
            <a:r>
              <a:rPr lang="it-IT" sz="2600" dirty="0" smtClean="0"/>
              <a:t>di un </a:t>
            </a:r>
            <a:r>
              <a:rPr lang="it-IT" sz="2600" dirty="0"/>
              <a:t>piano di </a:t>
            </a:r>
            <a:r>
              <a:rPr lang="it-IT" sz="2600" dirty="0" smtClean="0"/>
              <a:t>miglioramento, </a:t>
            </a:r>
            <a:r>
              <a:rPr lang="it-IT" sz="2600" dirty="0"/>
              <a:t>il quale rappresenta il banco di prova dell’efficacia stessa del processo </a:t>
            </a:r>
            <a:r>
              <a:rPr lang="it-IT" sz="2600" dirty="0" smtClean="0"/>
              <a:t>autovalutativo </a:t>
            </a: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764704"/>
            <a:ext cx="8207375" cy="525621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it-IT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it-IT" dirty="0" smtClean="0"/>
          </a:p>
          <a:p>
            <a:pPr algn="ctr" eaLnBrk="1" hangingPunct="1">
              <a:buFont typeface="Arial" charset="0"/>
              <a:buNone/>
              <a:defRPr/>
            </a:pPr>
            <a:endParaRPr lang="it-IT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it-IT" dirty="0" smtClean="0"/>
              <a:t>Per approfondimenti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dirty="0" smtClean="0"/>
              <a:t>si rimanda a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Vales </a:t>
            </a:r>
            <a:r>
              <a:rPr lang="it-IT" smtClean="0">
                <a:solidFill>
                  <a:schemeClr val="tx2">
                    <a:lumMod val="50000"/>
                  </a:schemeClr>
                </a:solidFill>
              </a:rPr>
              <a:t>in:</a:t>
            </a:r>
          </a:p>
          <a:p>
            <a:pPr algn="ctr" eaLnBrk="1" hangingPunct="1">
              <a:buFont typeface="Arial" charset="0"/>
              <a:buNone/>
              <a:defRPr/>
            </a:pP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http://www.invalsi.it/invalsi/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ri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/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vales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/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755650" y="549275"/>
            <a:ext cx="7632700" cy="7905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dirty="0"/>
              <a:t>Direttiva n. 85 del 12/10/2012 </a:t>
            </a:r>
            <a:endParaRPr lang="it-IT" sz="36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650" y="1628775"/>
            <a:ext cx="76327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“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Nel corso del triennio scolastico 2012/13 – 2014/15 l’Invalsi presterà 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supporto ai processi di autovalutazione delle scuole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 fornendo loro strumenti di analisi dei dati resi disponibili dal sistema informativo del Ministero attraverso “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scuola in chiaro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” e dalle 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rilevazioni sugli apprendimenti degli studenti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, nonché degli ulteriori elementi significativi integrati dalle scuole stesse … nella prospettiva di una 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progressiva estensione degli strumenti e generalizzazione dei processi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 di autovalutazione e valutazione a tutte le istituzioni scolastiche, in coerenza con lo schema di 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regolamento sul Sistema nazionale di valutazione in via di emanazione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”.</a:t>
            </a:r>
            <a:endParaRPr lang="it-IT" sz="2200" dirty="0">
              <a:solidFill>
                <a:schemeClr val="accent1">
                  <a:lumMod val="50000"/>
                </a:schemeClr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Strumenti di lavoro</a:t>
            </a:r>
            <a:endParaRPr lang="it-IT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412875"/>
            <a:ext cx="8362950" cy="51847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188" y="1700213"/>
          <a:ext cx="777686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marL="514350" lvl="0" indent="-514350" algn="ctr">
                        <a:buNone/>
                      </a:pPr>
                      <a:endParaRPr lang="it-IT" sz="2800" dirty="0" smtClean="0"/>
                    </a:p>
                    <a:p>
                      <a:pPr marL="514350" lvl="0" indent="-514350" algn="ctr">
                        <a:buAutoNum type="arabicPeriod"/>
                      </a:pPr>
                      <a:r>
                        <a:rPr lang="it-IT" sz="2800" dirty="0" smtClean="0"/>
                        <a:t>Dati prove Invalsi</a:t>
                      </a:r>
                    </a:p>
                    <a:p>
                      <a:pPr marL="514350" marR="0" lvl="0" indent="-5143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it-IT" sz="2800" dirty="0" smtClean="0"/>
                    </a:p>
                    <a:p>
                      <a:pPr marL="514350" marR="0" lvl="0" indent="-5143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t-IT" sz="2800" dirty="0" smtClean="0"/>
                        <a:t>Fascicolo “Scuola in chiaro”</a:t>
                      </a:r>
                    </a:p>
                    <a:p>
                      <a:pPr lvl="0" algn="ctr"/>
                      <a:endParaRPr lang="it-IT" sz="2800" dirty="0" smtClean="0"/>
                    </a:p>
                    <a:p>
                      <a:pPr algn="ctr"/>
                      <a:endParaRPr lang="it-IT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11188" y="4508500"/>
          <a:ext cx="7776864" cy="2009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20090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Strumenti di autovalutazione della scuola</a:t>
                      </a:r>
                    </a:p>
                    <a:p>
                      <a:pPr lvl="0" algn="ctr"/>
                      <a:endParaRPr lang="it-IT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ccia in giù 5"/>
          <p:cNvSpPr/>
          <p:nvPr/>
        </p:nvSpPr>
        <p:spPr>
          <a:xfrm>
            <a:off x="1258888" y="3933825"/>
            <a:ext cx="360362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0800000">
            <a:off x="7451725" y="3933825"/>
            <a:ext cx="360363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In prospettiva</a:t>
            </a:r>
            <a:endParaRPr lang="it-IT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052513"/>
            <a:ext cx="8362950" cy="55451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b="1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  <a:p>
            <a:pPr eaLnBrk="1" hangingPunct="1">
              <a:buFont typeface="Arial" charset="0"/>
              <a:buNone/>
              <a:defRPr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188" y="1341438"/>
          <a:ext cx="7776864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152128">
                <a:tc>
                  <a:txBody>
                    <a:bodyPr/>
                    <a:lstStyle/>
                    <a:p>
                      <a:pPr marL="514350" lvl="0" indent="-514350" algn="ctr">
                        <a:buAutoNum type="arabicPeriod"/>
                      </a:pPr>
                      <a:r>
                        <a:rPr lang="it-IT" sz="2800" dirty="0" smtClean="0"/>
                        <a:t>Fascicolo Scuola in chiaro</a:t>
                      </a:r>
                    </a:p>
                    <a:p>
                      <a:pPr lvl="0" algn="ctr"/>
                      <a:r>
                        <a:rPr lang="it-IT" sz="2800" dirty="0" smtClean="0"/>
                        <a:t>2. Dati prove Invalsi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11188" y="3213100"/>
          <a:ext cx="7776864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296144">
                <a:tc>
                  <a:txBody>
                    <a:bodyPr/>
                    <a:lstStyle/>
                    <a:p>
                      <a:pPr lvl="0" algn="ctr"/>
                      <a:r>
                        <a:rPr lang="it-IT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3.</a:t>
                      </a:r>
                      <a:r>
                        <a:rPr lang="it-IT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it-IT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Questionario scuola</a:t>
                      </a:r>
                    </a:p>
                    <a:p>
                      <a:pPr lvl="0" algn="ctr"/>
                      <a:r>
                        <a:rPr lang="it-IT" sz="2800" dirty="0" smtClean="0"/>
                        <a:t>Strumenti di autovalutazione della scuola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ccia in giù 5"/>
          <p:cNvSpPr/>
          <p:nvPr/>
        </p:nvSpPr>
        <p:spPr>
          <a:xfrm>
            <a:off x="1187450" y="2492375"/>
            <a:ext cx="360363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0800000">
            <a:off x="7524750" y="2492375"/>
            <a:ext cx="360363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924300" y="4508500"/>
            <a:ext cx="1223963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684213" y="5300663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1080120">
                <a:tc>
                  <a:txBody>
                    <a:bodyPr/>
                    <a:lstStyle/>
                    <a:p>
                      <a:pPr marL="514350" lvl="0" indent="-514350" algn="ctr">
                        <a:buNone/>
                      </a:pPr>
                      <a:r>
                        <a:rPr lang="it-IT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RAPPORTO</a:t>
                      </a:r>
                      <a:r>
                        <a:rPr lang="it-IT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it-IT" sz="28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</a:t>
                      </a:r>
                      <a:r>
                        <a:rPr lang="it-IT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AUTOVALUTAZIONE </a:t>
                      </a:r>
                    </a:p>
                    <a:p>
                      <a:pPr marL="514350" lvl="0" indent="-514350" algn="ctr">
                        <a:buNone/>
                      </a:pPr>
                      <a:r>
                        <a:rPr lang="it-IT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DELLA/SULLA SCUOLA</a:t>
                      </a:r>
                      <a:endParaRPr lang="it-IT" sz="28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0825" y="260350"/>
            <a:ext cx="8569325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tx2">
                    <a:lumMod val="75000"/>
                  </a:schemeClr>
                </a:solidFill>
              </a:rPr>
              <a:t>QUADRO </a:t>
            </a:r>
            <a:r>
              <a:rPr lang="it-IT" sz="4000" b="1" dirty="0" err="1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sz="4000" b="1" dirty="0">
                <a:solidFill>
                  <a:schemeClr val="tx2">
                    <a:lumMod val="75000"/>
                  </a:schemeClr>
                </a:solidFill>
              </a:rPr>
              <a:t> RIFERIMENTO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4149725"/>
            <a:ext cx="8351837" cy="8302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it-IT" sz="2400" dirty="0"/>
              <a:t>- elaborazione di un </a:t>
            </a:r>
            <a:r>
              <a:rPr lang="it-IT" sz="2400" b="1" dirty="0"/>
              <a:t>rapporto di autovalutazione</a:t>
            </a:r>
            <a:endParaRPr lang="it-IT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         - formulazione di un </a:t>
            </a:r>
            <a:r>
              <a:rPr lang="it-IT" sz="2400" b="1" dirty="0"/>
              <a:t>piano di miglioramento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95288" y="1557338"/>
            <a:ext cx="8424862" cy="1938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t-IT" sz="2400" b="1" dirty="0"/>
              <a:t>analisi e verifica del proprio servizio </a:t>
            </a:r>
            <a:r>
              <a:rPr lang="it-IT" sz="2400" dirty="0"/>
              <a:t>sulla base di: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/>
              <a:t>dati resi disponibili dal sistema informativo del </a:t>
            </a:r>
            <a:r>
              <a:rPr lang="it-IT" sz="2400" b="1" u="sng" dirty="0"/>
              <a:t>Miur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/>
              <a:t>rilevazioni sugli apprendimenti e elaborazioni sul valore aggiunto dell'</a:t>
            </a:r>
            <a:r>
              <a:rPr lang="it-IT" sz="2400" b="1" u="sng" dirty="0"/>
              <a:t>Invalsi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/>
              <a:t>ulteriori elementi significativi integrati dalla</a:t>
            </a:r>
            <a:r>
              <a:rPr lang="it-IT" sz="2400" b="1" u="sng" dirty="0"/>
              <a:t> scuola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284663" y="981075"/>
            <a:ext cx="4318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4356100" y="3500438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68313" y="5300663"/>
            <a:ext cx="8351837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200" dirty="0">
                <a:latin typeface="+mj-lt"/>
                <a:cs typeface="+mn-cs"/>
              </a:rPr>
              <a:t>Ripreso da art. 6 del </a:t>
            </a:r>
            <a:r>
              <a:rPr lang="it-IT" sz="2200" b="1" dirty="0">
                <a:latin typeface="+mj-lt"/>
                <a:cs typeface="+mn-cs"/>
              </a:rPr>
              <a:t>Regolamento sul Sistema nazionale di Valutazione</a:t>
            </a:r>
            <a:r>
              <a:rPr lang="it-IT" sz="2200" dirty="0">
                <a:latin typeface="+mj-lt"/>
                <a:cs typeface="+mn-cs"/>
              </a:rPr>
              <a:t>: “procedimento di valutazione”; lettera a) autovalutazione delle istituzioni scolastiche</a:t>
            </a:r>
          </a:p>
          <a:p>
            <a:pPr algn="ctr">
              <a:defRPr/>
            </a:pPr>
            <a:endParaRPr lang="it-IT" sz="22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539750" y="404813"/>
            <a:ext cx="7993063" cy="1152525"/>
          </a:xfrm>
          <a:prstGeom prst="rect">
            <a:avLst/>
          </a:prstGeom>
          <a:noFill/>
          <a:ln w="57150" cmpd="thickThin">
            <a:solidFill>
              <a:srgbClr val="9BBB59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dirty="0">
                <a:solidFill>
                  <a:srgbClr val="558ED5"/>
                </a:solidFill>
                <a:latin typeface="Verdana" pitchFamily="34" charset="0"/>
                <a:ea typeface="+mj-ea"/>
                <a:cs typeface="+mj-cs"/>
              </a:rPr>
              <a:t>Regolamento Snv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2400" dirty="0">
                <a:solidFill>
                  <a:srgbClr val="558ED5"/>
                </a:solidFill>
                <a:latin typeface="Verdana" pitchFamily="34" charset="0"/>
                <a:ea typeface="+mj-ea"/>
                <a:cs typeface="+mj-cs"/>
              </a:rPr>
              <a:t>(prima approvazione C. dei M. 24/08/2012)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39750" y="2276475"/>
            <a:ext cx="7993063" cy="3970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Art. 6: procedimento di valutazione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t-IT" sz="2800" b="1" u="sng" dirty="0"/>
              <a:t>Autovalutazione delle istituzioni scolastiche 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endParaRPr lang="it-IT" sz="2800" b="1" u="sng" dirty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t-IT" sz="2800" dirty="0"/>
              <a:t>Valutazione esterna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endParaRPr lang="it-IT" sz="2800" dirty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t-IT" sz="2800" dirty="0"/>
              <a:t>Azioni di  miglioramento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endParaRPr lang="it-IT" sz="2800" dirty="0"/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t-IT" sz="2800" dirty="0"/>
              <a:t>Rendicontazione sociale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01BA283-2BBC-49B9-955E-07479A31F1F2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20" name="Text Box 21"/>
          <p:cNvSpPr txBox="1">
            <a:spLocks noChangeArrowheads="1"/>
          </p:cNvSpPr>
          <p:nvPr/>
        </p:nvSpPr>
        <p:spPr bwMode="blackWhite">
          <a:xfrm>
            <a:off x="449263" y="4941888"/>
            <a:ext cx="79105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/>
            <a:r>
              <a:rPr lang="it-IT" b="1">
                <a:solidFill>
                  <a:schemeClr val="hlink"/>
                </a:solidFill>
                <a:latin typeface="Calibri" pitchFamily="34" charset="0"/>
              </a:rPr>
              <a:t> </a:t>
            </a:r>
          </a:p>
          <a:p>
            <a:pPr lvl="1"/>
            <a:endParaRPr lang="it-IT" b="1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204864"/>
            <a:ext cx="741737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ln w="180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I DATI FORNITI DALL’ INVALSI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600" b="1" dirty="0">
              <a:ln w="180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750" y="981075"/>
            <a:ext cx="8075613" cy="5184775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Le novità nella restituzione 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</a:rPr>
              <a:t>dati Invalsi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it-IT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971550" lvl="1" indent="-514350" eaLnBrk="1" hangingPunct="1">
              <a:buFont typeface="Arial" charset="0"/>
              <a:buChar char="–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Dati al netto del cheating</a:t>
            </a:r>
          </a:p>
          <a:p>
            <a:pPr marL="971550" lvl="1" indent="-514350" eaLnBrk="1" hangingPunct="1">
              <a:buFont typeface="Arial" charset="0"/>
              <a:buChar char="–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Apertura a una pluralità attori</a:t>
            </a:r>
          </a:p>
          <a:p>
            <a:pPr marL="971550" lvl="1" indent="-514350" eaLnBrk="1" hangingPunct="1">
              <a:buFont typeface="Arial" charset="0"/>
              <a:buChar char="–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Maggiori confronti (con scuole con simile composizione di studenti)</a:t>
            </a:r>
          </a:p>
          <a:p>
            <a:pPr marL="971550" lvl="1" indent="-514350" eaLnBrk="1" hangingPunct="1">
              <a:buFont typeface="Arial" charset="0"/>
              <a:buChar char="–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Maggiori dettagli (su ambiti singole prove)</a:t>
            </a:r>
          </a:p>
          <a:p>
            <a:pPr marL="971550" lvl="1" indent="-514350" eaLnBrk="1" hangingPunct="1">
              <a:buFont typeface="Arial" charset="0"/>
              <a:buChar char="–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Sviluppo di alcuni focus specifici</a:t>
            </a:r>
          </a:p>
          <a:p>
            <a:pPr marL="971550" lvl="1" indent="-514350" eaLnBrk="1" hangingPunct="1">
              <a:buFont typeface="Arial" charset="0"/>
              <a:buNone/>
              <a:defRPr/>
            </a:pPr>
            <a:endParaRPr lang="it-IT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it-IT" dirty="0" smtClean="0">
                <a:solidFill>
                  <a:srgbClr val="C00000"/>
                </a:solidFill>
              </a:rPr>
              <a:t>Vedi Guida interattiva online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sz="2800" dirty="0" smtClean="0">
                <a:solidFill>
                  <a:srgbClr val="C00000"/>
                </a:solidFill>
                <a:hlinkClick r:id="rId2"/>
              </a:rPr>
              <a:t>http://www.komedia.it/invalsi/guida_invalsi.html</a:t>
            </a:r>
            <a:endParaRPr lang="it-IT" sz="2800" dirty="0" smtClean="0">
              <a:solidFill>
                <a:srgbClr val="C00000"/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it-IT" dirty="0" smtClean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1230</Words>
  <Application>Microsoft Office PowerPoint</Application>
  <PresentationFormat>Presentazione su schermo (4:3)</PresentationFormat>
  <Paragraphs>213</Paragraphs>
  <Slides>28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Presentazione standard di PowerPoint</vt:lpstr>
      <vt:lpstr>Presentazione standard di PowerPoint</vt:lpstr>
      <vt:lpstr>Presentazione standard di PowerPoint</vt:lpstr>
      <vt:lpstr>Strumenti di lavoro</vt:lpstr>
      <vt:lpstr>In prospettiva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Scuola in Chiaro: es. studenti</vt:lpstr>
      <vt:lpstr>Scuola in Chiaro: es. esiti</vt:lpstr>
      <vt:lpstr>Scuola in Chiaro: es. esiti</vt:lpstr>
      <vt:lpstr>Presentazione standard di PowerPoint</vt:lpstr>
      <vt:lpstr>Un processo di autovalutazione orientato al miglioramento: perché?</vt:lpstr>
      <vt:lpstr>Presentazione standard di PowerPoint</vt:lpstr>
      <vt:lpstr>LA CORNICE DI RIFERIMENTO</vt:lpstr>
      <vt:lpstr>Presentazione standard di PowerPoint</vt:lpstr>
      <vt:lpstr>Presentazione standard di PowerPoint</vt:lpstr>
      <vt:lpstr> Quali caratteristiche dovrebbe avere il processo autovalutativo?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Damiano Previtali</dc:creator>
  <cp:lastModifiedBy>Patrizia</cp:lastModifiedBy>
  <cp:revision>100</cp:revision>
  <dcterms:created xsi:type="dcterms:W3CDTF">2012-09-29T07:40:36Z</dcterms:created>
  <dcterms:modified xsi:type="dcterms:W3CDTF">2013-03-11T08:30:33Z</dcterms:modified>
</cp:coreProperties>
</file>